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Helvetica Neue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EAA0B2B-1631-43D0-B692-B2C3FF2CD037}">
  <a:tblStyle styleId="{AEAA0B2B-1631-43D0-B692-B2C3FF2CD0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e3165907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e3165907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feb7227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feb7227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Coupe horizontale présente plusieurs valeurs de R et C possible pour une même fréquence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Infinité de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07b81de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07b81de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Coupe horizontale présente plusieurs valeurs de R et C possible pour une même fréquence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e316590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e316590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Standardisation ou normalisation classique non adaptée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Corrélation = 0 → indépendantes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Corrélation = 1 ou -1 → dépendance : quand l’un augmente, l’autre augmente (ou diminue)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 =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 = -100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feb722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feb722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simple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feb72279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feb7227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Les fonctions d'activations : ce sont les fonctions qui seront appliquées à chaque sortie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d'un neurone de la couche correspondante.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linear pour la dernière couche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feb72279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feb72279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L’optimiser : la fonction permettant d'évaluer la mise à jour des poids et des biais du réseau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de neurone en minimisant l'erreur d’apprentissage.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RMSprop : Root Mean Square Propagation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07b81de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07b81de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L’optimiser : la fonction permettant d'évaluer la mise à jour des poids et des biais du réseau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de neurone en minimisant l'erreur d’apprentissage.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RMSprop : Root Mean Square Propagation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07b81de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07b81de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L’optimiser : la fonction permettant d'évaluer la mise à jour des poids et des biais du réseau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de neurone en minimisant l'erreur d’apprentissage.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RMSprop : Root Mean Square Propagation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07b81de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07b81de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L’optimiser : la fonction permettant d'évaluer la mise à jour des poids et des biais du réseau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de neurone en minimisant l'erreur d’apprentissage.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RMSprop : Root Mean Square Propagation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07b81de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07b81de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L’optimiser : la fonction permettant d'évaluer la mise à jour des poids et des biais du réseau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de neurone en minimisant l'erreur d’apprentissage.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RMSprop : Root Mean Square Propagation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efcf21f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efcf21f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</a:rPr>
              <a:t>Traitement du signal / Calculateurs / microcontrôleur / circuit électronique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</a:rPr>
              <a:t>Propulsion Nucléaire pour les Sous-marins Nucléaire de la flotte Française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</a:rPr>
              <a:t>Centrale Nucléaire de Production d’énergie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Tramway et métro Parisien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</a:rPr>
              <a:t>Field Programmable Gate Array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07b81de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07b81de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L’optimiser : la fonction permettant d'évaluer la mise à jour des poids et des biais du réseau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de neurone en minimisant l'erreur d’apprentissage.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RMSprop : Root Mean Square Propagation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07b81de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07b81de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L’optimiser : la fonction permettant d'évaluer la mise à jour des poids et des biais du réseau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de neurone en minimisant l'erreur d’apprentissage.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RMSprop : Root Mean Square Propagation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07b81de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07b81de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L’optimiser : la fonction permettant d'évaluer la mise à jour des poids et des biais du réseau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de neurone en minimisant l'erreur d’apprentissage.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RMSprop : Root Mean Square Propagation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feb72279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feb7227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La fonction de coût : c'est la fonction permettant d'évaluer l'erreur, c'est-à-dire la différence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entre les résultats prédits et les résultats théoriques attendus.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MSE : Mean Square Error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MAE : Mean Absolute Error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07b81de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07b81de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La fonction de coût : c'est la fonction permettant d'évaluer l'erreur, c'est-à-dire la différence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entre les résultats prédits et les résultats théoriques attendus.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MSE : Mean Square Error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MAE : Mean Absolute Error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07b81de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407b81de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La fonction de coût : c'est la fonction permettant d'évaluer l'erreur, c'est-à-dire la différence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entre les résultats prédits et les résultats théoriques attendus.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MSE : Mean Square Error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MAE : Mean Absolute Error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feb7227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feb7227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avantage de cette méthode de split des données 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+ de données d’apprentissage (meilleurs résultats car + de diversité des données)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>
                <a:solidFill>
                  <a:schemeClr val="dk1"/>
                </a:solidFill>
              </a:rPr>
              <a:t>choix des données tests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100 000 échantillons pour des fréquences allant de 0.1 à 10 000 Hz avec un pas de 0.1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feb7227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3feb7227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Bon résultats, </a:t>
            </a:r>
            <a:r>
              <a:rPr lang="fr">
                <a:solidFill>
                  <a:schemeClr val="dk1"/>
                </a:solidFill>
              </a:rPr>
              <a:t>possibilité</a:t>
            </a:r>
            <a:r>
              <a:rPr lang="fr">
                <a:solidFill>
                  <a:schemeClr val="dk1"/>
                </a:solidFill>
              </a:rPr>
              <a:t> d’appliquer à un circuit + complxe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feb7227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feb7227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feb7227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feb7227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Multiplicité de solution : valeurs non significatives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e3165907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e3165907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Coupler l’IA avec l’électronique sécuritaire ⇒ innovations apportées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nouvelles fonctionnalités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3efcf21f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3efcf21f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prédiction de valeurs pour circuit RC CR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nécessité de modéliser un modèle pour chaque type de circuit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multiplicité de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3efcf21fe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3efcf21fe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efcf21fe_2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3efcf21fe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Principe de la sélection naturelle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3efcf21fe_2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3efcf21fe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Analogie brute force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3efcf21fe_2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3efcf21fe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efcf21fe_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efcf21fe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copie du fichier original</a:t>
            </a:r>
            <a:endParaRPr sz="1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Différence entre les intensités sans anomalies et celles mesurées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3f6cb401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3f6cb401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netlist</a:t>
            </a:r>
            <a:endParaRPr sz="14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connexion aux noeuds : quelles sont les fils reliés à ce composant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3f6cb401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3f6cb401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3f6cb401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3f6cb401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Aucun impact de certain anomalies cumulées : circuit ouvert + court-circuit d’un composant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f6cb401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3f6cb401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e3165907_0_1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e3165907_0_1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3f6cb401c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3f6cb401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3f6cb401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3f6cb401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Adam (</a:t>
            </a:r>
            <a:r>
              <a:rPr lang="f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Moment Estimation)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FPGA : Compromis entre la complexité des fonctions d’activation / nb neurones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3feb72279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3feb72279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Split des données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403da116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403da11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403da116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403da11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Palladium : absorbe l’H2 → Faire passer un courant continu → </a:t>
            </a:r>
            <a:r>
              <a:rPr lang="fr"/>
              <a:t>résistivité</a:t>
            </a:r>
            <a:r>
              <a:rPr lang="fr"/>
              <a:t> ou </a:t>
            </a:r>
            <a:r>
              <a:rPr lang="fr"/>
              <a:t>conductivité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ICGM = Institut Charles Gerhardt Montpellier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Mission de déplacement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403da116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403da116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3fb67cfa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3fb67cfa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fb67cfa2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fb67cfa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Livré à soi même face à certaine difficultés / demande de conseils aux </a:t>
            </a:r>
            <a:r>
              <a:rPr lang="fr"/>
              <a:t>enseignants</a:t>
            </a:r>
            <a:r>
              <a:rPr lang="fr"/>
              <a:t> chercheurs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place d’un RNN n’est pas de toute évidence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multiples : 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Rassemblement de </a:t>
            </a:r>
            <a:r>
              <a:rPr lang="fr"/>
              <a:t>connaissances</a:t>
            </a:r>
            <a:r>
              <a:rPr lang="fr"/>
              <a:t> → idées innovantes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3fb67cfa2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3fb67cfa2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e3165907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e3165907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TensorFlow version 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Windows 10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03da11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03da11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efcf21fe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efcf21fe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e3165907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e3165907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déterminer R et C à partir de la fréquence de coupure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f6cb401c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f6cb401c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vierge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générer des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239087" y="955821"/>
            <a:ext cx="563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4500"/>
              <a:buFont typeface="Microsoft YaHe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239087" y="2815577"/>
            <a:ext cx="5630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213586" y="4713828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5556613" y="4714508"/>
            <a:ext cx="187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816487" y="4713828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277585" y="273844"/>
            <a:ext cx="7888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77586" y="1342208"/>
            <a:ext cx="64335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277587" y="1282304"/>
            <a:ext cx="64335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4100"/>
              <a:buFont typeface="Microsoft YaHei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277587" y="3442097"/>
            <a:ext cx="64335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277585" y="273844"/>
            <a:ext cx="7888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77586" y="1385207"/>
            <a:ext cx="3167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3543301" y="1385207"/>
            <a:ext cx="3167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277586" y="258535"/>
            <a:ext cx="6434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277586" y="1252708"/>
            <a:ext cx="3135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277586" y="1870642"/>
            <a:ext cx="31350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3510644" y="1252708"/>
            <a:ext cx="3200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3510644" y="1870642"/>
            <a:ext cx="3200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277585" y="273844"/>
            <a:ext cx="7888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277586" y="326572"/>
            <a:ext cx="26289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2400"/>
              <a:buFont typeface="Microsoft YaHe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2906487" y="326572"/>
            <a:ext cx="38046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277586" y="1526722"/>
            <a:ext cx="26289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277586" y="318407"/>
            <a:ext cx="24576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2400"/>
              <a:buFont typeface="Microsoft YaHe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2735036" y="318408"/>
            <a:ext cx="39759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277586" y="1518557"/>
            <a:ext cx="2457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-5400000">
            <a:off x="-1186560" y="1434237"/>
            <a:ext cx="2077800" cy="295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223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77585" y="273844"/>
            <a:ext cx="7888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3300"/>
              <a:buFont typeface="Microsoft YaHei"/>
              <a:buNone/>
              <a:defRPr b="1" i="0" sz="3300" u="none" cap="none" strike="noStrike">
                <a:solidFill>
                  <a:srgbClr val="0174A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77586" y="1342208"/>
            <a:ext cx="64335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" name="Google Shape;12;p1"/>
          <p:cNvSpPr txBox="1"/>
          <p:nvPr/>
        </p:nvSpPr>
        <p:spPr>
          <a:xfrm rot="-5400000">
            <a:off x="-1155544" y="1464429"/>
            <a:ext cx="201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free-ppt-templates.com</a:t>
            </a:r>
            <a:endParaRPr b="1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gif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5" Type="http://schemas.openxmlformats.org/officeDocument/2006/relationships/image" Target="../media/image63.png"/><Relationship Id="rId6" Type="http://schemas.openxmlformats.org/officeDocument/2006/relationships/image" Target="../media/image57.png"/><Relationship Id="rId7" Type="http://schemas.openxmlformats.org/officeDocument/2006/relationships/image" Target="../media/image69.png"/><Relationship Id="rId8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11" Type="http://schemas.openxmlformats.org/officeDocument/2006/relationships/image" Target="../media/image25.jpg"/><Relationship Id="rId10" Type="http://schemas.openxmlformats.org/officeDocument/2006/relationships/image" Target="../media/image28.png"/><Relationship Id="rId9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3141500" y="1519525"/>
            <a:ext cx="5825100" cy="198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Machine </a:t>
            </a:r>
            <a:r>
              <a:rPr lang="fr" sz="3400"/>
              <a:t>L</a:t>
            </a:r>
            <a:r>
              <a:rPr lang="fr" sz="3400"/>
              <a:t>earning &amp; 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Électronique</a:t>
            </a:r>
            <a:r>
              <a:rPr lang="fr" sz="3400"/>
              <a:t> Sécuritaire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-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ARCYS</a:t>
            </a:r>
            <a:endParaRPr sz="3400"/>
          </a:p>
        </p:txBody>
      </p:sp>
      <p:sp>
        <p:nvSpPr>
          <p:cNvPr id="82" name="Google Shape;82;p12"/>
          <p:cNvSpPr txBox="1"/>
          <p:nvPr/>
        </p:nvSpPr>
        <p:spPr>
          <a:xfrm>
            <a:off x="0" y="4606800"/>
            <a:ext cx="9144000" cy="536700"/>
          </a:xfrm>
          <a:prstGeom prst="rect">
            <a:avLst/>
          </a:prstGeom>
          <a:gradFill>
            <a:gsLst>
              <a:gs pos="0">
                <a:srgbClr val="86AEC2"/>
              </a:gs>
              <a:gs pos="100000">
                <a:srgbClr val="496C7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MADRE Corentin - Master 2 IARF - Université Paul Sabatier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2018 - 2019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000" y="0"/>
            <a:ext cx="2656001" cy="107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4">
            <a:alphaModFix/>
          </a:blip>
          <a:srcRect b="8978" l="4752" r="6579" t="7423"/>
          <a:stretch/>
        </p:blipFill>
        <p:spPr>
          <a:xfrm>
            <a:off x="3045648" y="0"/>
            <a:ext cx="3389465" cy="10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ctrTitle"/>
          </p:nvPr>
        </p:nvSpPr>
        <p:spPr>
          <a:xfrm>
            <a:off x="3306775" y="3848250"/>
            <a:ext cx="6043200" cy="346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Tuteurs : CIGOJ Matthieu, JAMMES Bruno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Filtrage des données</a:t>
            </a:r>
            <a:endParaRPr sz="4000"/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12092" l="11993" r="14336" t="11031"/>
          <a:stretch/>
        </p:blipFill>
        <p:spPr>
          <a:xfrm>
            <a:off x="3838500" y="1241226"/>
            <a:ext cx="4674451" cy="39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10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49550" y="1300570"/>
            <a:ext cx="3678900" cy="22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Multiplicité de solutions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Plusieurs couple de R et C pour une même fréquence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Non convergence / perturbation apprentissage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Nécessité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d'une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 solution unique pour chaque fréquence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0" y="3538878"/>
            <a:ext cx="3788950" cy="14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Filtrage des données</a:t>
            </a:r>
            <a:endParaRPr sz="4000"/>
          </a:p>
        </p:txBody>
      </p:sp>
      <p:sp>
        <p:nvSpPr>
          <p:cNvPr id="208" name="Google Shape;208;p22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10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49550" y="1600325"/>
            <a:ext cx="3678900" cy="3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Multiplicité de solutions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Plusieurs couple de R et C pour une même fréquence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Non convergence / perturbation apprentissage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Nécessité d'une solution unique pour chaque fréquence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Sélection des données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>
            <a:off x="3838500" y="1191449"/>
            <a:ext cx="4734075" cy="39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Analyse &amp; Prétraitement</a:t>
            </a:r>
            <a:endParaRPr sz="4000"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0" y="1266075"/>
            <a:ext cx="3699725" cy="38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600" y="4288375"/>
            <a:ext cx="5307449" cy="6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67623"/>
            <a:ext cx="2720800" cy="16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3728450" y="1230525"/>
            <a:ext cx="4969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Dépendance et nature des données :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5632025" y="3458875"/>
            <a:ext cx="715800" cy="82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4332050" y="35315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Conversion des données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sp>
        <p:nvSpPr>
          <p:cNvPr id="240" name="Google Shape;240;p24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12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8725"/>
            <a:ext cx="6615250" cy="39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Architecture :</a:t>
            </a:r>
            <a:endParaRPr b="1" sz="1800"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fr" sz="1800">
                <a:solidFill>
                  <a:srgbClr val="000000"/>
                </a:solidFill>
              </a:rPr>
              <a:t>Neurone / couches</a:t>
            </a:r>
            <a:endParaRPr b="1" sz="1800"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Optimiseur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5" y="1307850"/>
            <a:ext cx="3818519" cy="36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261" name="Google Shape;261;p25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13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2" name="Google Shape;262;p25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fr" sz="1800">
                <a:solidFill>
                  <a:srgbClr val="000000"/>
                </a:solidFill>
              </a:rPr>
              <a:t>Fonction d'activation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Optimiseur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9125" y="1460250"/>
            <a:ext cx="4757545" cy="3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275" name="Google Shape;275;p26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6" name="Google Shape;276;p26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Optimiseur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282" name="Google Shape;2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9125" y="1460250"/>
            <a:ext cx="4757545" cy="3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289" name="Google Shape;289;p27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Optimiseur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9125" y="1460250"/>
            <a:ext cx="4757545" cy="3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303" name="Google Shape;303;p28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4" name="Google Shape;304;p28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Optimiseur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310" name="Google Shape;3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9125" y="1460250"/>
            <a:ext cx="4757545" cy="3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8" name="Google Shape;318;p29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Optimiseur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324" name="Google Shape;3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9125" y="1460250"/>
            <a:ext cx="4757545" cy="3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328" name="Google Shape;328;p30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329" name="Google Shape;329;p30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330" name="Google Shape;330;p30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331" name="Google Shape;331;p30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Optimiseur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1052550" y="3841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ARCYS</a:t>
            </a:r>
            <a:endParaRPr sz="4000"/>
          </a:p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287550" y="1240575"/>
            <a:ext cx="7600800" cy="319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/>
              <a:t>Domaine </a:t>
            </a:r>
            <a:r>
              <a:rPr b="1" lang="fr"/>
              <a:t>d'expertise</a:t>
            </a:r>
            <a:r>
              <a:rPr b="1" lang="fr"/>
              <a:t> </a:t>
            </a:r>
            <a:r>
              <a:rPr lang="fr"/>
              <a:t>:</a:t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fr" sz="1800"/>
              <a:t>Électronique</a:t>
            </a:r>
            <a:r>
              <a:rPr b="1" lang="fr" sz="1800"/>
              <a:t> Sécuritaire</a:t>
            </a:r>
            <a:r>
              <a:rPr lang="fr" sz="1800"/>
              <a:t>, Analogique &amp; Numérique (FPGA, microcontrôleur)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 sz="1800"/>
              <a:t>Instrumentation</a:t>
            </a:r>
            <a:r>
              <a:rPr lang="fr" sz="1800"/>
              <a:t> (métrologie, logiciel embarqué)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" sz="1800"/>
              <a:t>Système sans fil</a:t>
            </a:r>
            <a:r>
              <a:rPr lang="fr" sz="1800"/>
              <a:t> (cyber sécurité et réseaux)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/>
              <a:t>3 lignes de </a:t>
            </a:r>
            <a:r>
              <a:rPr b="1" lang="fr" sz="1800"/>
              <a:t>Marchés </a:t>
            </a:r>
            <a:r>
              <a:rPr lang="fr" sz="1800"/>
              <a:t>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icrosoft YaHei"/>
              <a:buChar char="•"/>
            </a:pPr>
            <a:r>
              <a:rPr lang="fr" sz="1800"/>
              <a:t>Défense National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•"/>
            </a:pPr>
            <a:r>
              <a:rPr lang="fr" sz="1800"/>
              <a:t>Nucléaire Civil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•"/>
            </a:pPr>
            <a:r>
              <a:rPr lang="fr" sz="1800"/>
              <a:t>Transport Ferroviaire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3623" l="0" r="0" t="4167"/>
          <a:stretch/>
        </p:blipFill>
        <p:spPr>
          <a:xfrm>
            <a:off x="3372050" y="2881913"/>
            <a:ext cx="1740099" cy="95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050" y="3834225"/>
            <a:ext cx="1740101" cy="10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5">
            <a:alphaModFix/>
          </a:blip>
          <a:srcRect b="0" l="12249" r="0" t="0"/>
          <a:stretch/>
        </p:blipFill>
        <p:spPr>
          <a:xfrm>
            <a:off x="5112150" y="3293225"/>
            <a:ext cx="1904401" cy="11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0" y="0"/>
            <a:ext cx="1615200" cy="4026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ARCYS</a:t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1476075" y="0"/>
            <a:ext cx="2348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principaux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3688950" y="0"/>
            <a:ext cx="2675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Sous-objectifs</a:t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6220475" y="0"/>
            <a:ext cx="2032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logiciels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338" name="Google Shape;3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9125" y="1460250"/>
            <a:ext cx="4757545" cy="3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340" name="Google Shape;340;p31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345" name="Google Shape;345;p31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Optimiseur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352" name="Google Shape;3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9125" y="1460250"/>
            <a:ext cx="4757545" cy="3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359" name="Google Shape;359;p32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0" name="Google Shape;360;p32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Optimiseur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366" name="Google Shape;36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9125" y="1460250"/>
            <a:ext cx="4757545" cy="3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3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368" name="Google Shape;368;p33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369" name="Google Shape;369;p33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370" name="Google Shape;370;p33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371" name="Google Shape;371;p33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373" name="Google Shape;373;p33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4" name="Google Shape;374;p33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Optimiseur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Métrique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380" name="Google Shape;3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25" y="1189350"/>
            <a:ext cx="3928126" cy="38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4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382" name="Google Shape;382;p34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384" name="Google Shape;384;p34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385" name="Google Shape;385;p34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387" name="Google Shape;387;p34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15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8" name="Google Shape;388;p34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Optimiseur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Métrique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25" y="1189350"/>
            <a:ext cx="3928126" cy="38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5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401" name="Google Shape;401;p35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15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2" name="Google Shape;402;p35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Optimiseur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Métrique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3" name="Google Shape;403;p35"/>
          <p:cNvPicPr preferRelativeResize="0"/>
          <p:nvPr/>
        </p:nvPicPr>
        <p:blipFill rotWithShape="1">
          <a:blip r:embed="rId4">
            <a:alphaModFix/>
          </a:blip>
          <a:srcRect b="58014" l="13035" r="14866" t="0"/>
          <a:stretch/>
        </p:blipFill>
        <p:spPr>
          <a:xfrm>
            <a:off x="4572000" y="1335275"/>
            <a:ext cx="2207975" cy="105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>
            <p:ph type="title"/>
          </p:nvPr>
        </p:nvSpPr>
        <p:spPr>
          <a:xfrm>
            <a:off x="883925" y="393750"/>
            <a:ext cx="77532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Modélisation &amp; Paramétrage</a:t>
            </a:r>
            <a:endParaRPr sz="4000"/>
          </a:p>
        </p:txBody>
      </p:sp>
      <p:pic>
        <p:nvPicPr>
          <p:cNvPr id="409" name="Google Shape;4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25" y="1189350"/>
            <a:ext cx="3928126" cy="38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6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411" name="Google Shape;411;p36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414" name="Google Shape;414;p36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416" name="Google Shape;416;p36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15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7" name="Google Shape;417;p36"/>
          <p:cNvSpPr txBox="1"/>
          <p:nvPr>
            <p:ph idx="1" type="body"/>
          </p:nvPr>
        </p:nvSpPr>
        <p:spPr>
          <a:xfrm>
            <a:off x="4049350" y="3318400"/>
            <a:ext cx="3762600" cy="186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Architecture :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Neurone / couches</a:t>
            </a:r>
            <a:endParaRPr sz="1800">
              <a:solidFill>
                <a:srgbClr val="999999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-"/>
            </a:pPr>
            <a:r>
              <a:rPr lang="fr" sz="1800">
                <a:solidFill>
                  <a:srgbClr val="999999"/>
                </a:solidFill>
              </a:rPr>
              <a:t>Fonction d'activation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fr" sz="1800">
                <a:solidFill>
                  <a:srgbClr val="999999"/>
                </a:solidFill>
              </a:rPr>
              <a:t>Optimiseur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fr" sz="1800">
                <a:solidFill>
                  <a:srgbClr val="000000"/>
                </a:solidFill>
              </a:rPr>
              <a:t>Métrique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18" name="Google Shape;418;p36"/>
          <p:cNvPicPr preferRelativeResize="0"/>
          <p:nvPr/>
        </p:nvPicPr>
        <p:blipFill rotWithShape="1">
          <a:blip r:embed="rId4">
            <a:alphaModFix/>
          </a:blip>
          <a:srcRect b="58014" l="13035" r="14866" t="0"/>
          <a:stretch/>
        </p:blipFill>
        <p:spPr>
          <a:xfrm>
            <a:off x="4572000" y="1335275"/>
            <a:ext cx="2207975" cy="105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6"/>
          <p:cNvPicPr preferRelativeResize="0"/>
          <p:nvPr/>
        </p:nvPicPr>
        <p:blipFill rotWithShape="1">
          <a:blip r:embed="rId4">
            <a:alphaModFix/>
          </a:blip>
          <a:srcRect b="0" l="15209" r="14860" t="53831"/>
          <a:stretch/>
        </p:blipFill>
        <p:spPr>
          <a:xfrm>
            <a:off x="4572000" y="2385725"/>
            <a:ext cx="2207975" cy="11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Evaluation du modèle</a:t>
            </a:r>
            <a:endParaRPr sz="4000"/>
          </a:p>
        </p:txBody>
      </p:sp>
      <p:sp>
        <p:nvSpPr>
          <p:cNvPr id="425" name="Google Shape;425;p37"/>
          <p:cNvSpPr txBox="1"/>
          <p:nvPr/>
        </p:nvSpPr>
        <p:spPr>
          <a:xfrm>
            <a:off x="693300" y="1096975"/>
            <a:ext cx="7332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Génération v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ecteur de données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d'évaluation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: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-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100 000 échantillons de fréquence (</a:t>
            </a: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label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-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prédiction de R et C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26" name="Google Shape;4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050" y="2055224"/>
            <a:ext cx="3931067" cy="17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35850"/>
            <a:ext cx="3998050" cy="178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712" y="4476500"/>
            <a:ext cx="2507966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7"/>
          <p:cNvSpPr/>
          <p:nvPr/>
        </p:nvSpPr>
        <p:spPr>
          <a:xfrm>
            <a:off x="3707650" y="3639250"/>
            <a:ext cx="794100" cy="88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 txBox="1"/>
          <p:nvPr/>
        </p:nvSpPr>
        <p:spPr>
          <a:xfrm>
            <a:off x="2850675" y="3708750"/>
            <a:ext cx="2508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Calcul </a:t>
            </a: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fréquence prédite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433" name="Google Shape;433;p37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435" name="Google Shape;435;p37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437" name="Google Shape;437;p37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16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92025" y="4302050"/>
            <a:ext cx="2838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Fréquence de coupure - circuit CR / RC :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Evaluation du modèle</a:t>
            </a:r>
            <a:endParaRPr sz="4000"/>
          </a:p>
        </p:txBody>
      </p:sp>
      <p:sp>
        <p:nvSpPr>
          <p:cNvPr id="444" name="Google Shape;444;p38"/>
          <p:cNvSpPr txBox="1"/>
          <p:nvPr/>
        </p:nvSpPr>
        <p:spPr>
          <a:xfrm>
            <a:off x="92025" y="4302050"/>
            <a:ext cx="2838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F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réquence de coupure - circuit CR / RC :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45" name="Google Shape;445;p38"/>
          <p:cNvPicPr preferRelativeResize="0"/>
          <p:nvPr/>
        </p:nvPicPr>
        <p:blipFill rotWithShape="1">
          <a:blip r:embed="rId3">
            <a:alphaModFix/>
          </a:blip>
          <a:srcRect b="0" l="0" r="0" t="6279"/>
          <a:stretch/>
        </p:blipFill>
        <p:spPr>
          <a:xfrm>
            <a:off x="1039925" y="1188325"/>
            <a:ext cx="4745875" cy="24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375" y="2105687"/>
            <a:ext cx="1785475" cy="8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375" y="3410925"/>
            <a:ext cx="1651386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9375" y="2762475"/>
            <a:ext cx="1785475" cy="69233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 txBox="1"/>
          <p:nvPr/>
        </p:nvSpPr>
        <p:spPr>
          <a:xfrm>
            <a:off x="5834125" y="1229750"/>
            <a:ext cx="26097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Score de prédiction de la fréquence de coupure :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99.995665%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0" name="Google Shape;450;p38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451" name="Google Shape;451;p38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453" name="Google Shape;453;p38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454" name="Google Shape;454;p38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455" name="Google Shape;455;p38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456" name="Google Shape;456;p38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17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57" name="Google Shape;45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0712" y="4476500"/>
            <a:ext cx="2507966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8"/>
          <p:cNvSpPr/>
          <p:nvPr/>
        </p:nvSpPr>
        <p:spPr>
          <a:xfrm flipH="1" rot="10800000">
            <a:off x="3707650" y="3639250"/>
            <a:ext cx="794100" cy="88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8"/>
          <p:cNvSpPr txBox="1"/>
          <p:nvPr/>
        </p:nvSpPr>
        <p:spPr>
          <a:xfrm>
            <a:off x="2670525" y="4012400"/>
            <a:ext cx="30384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Comparaison fréquence </a:t>
            </a: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théorique 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/ </a:t>
            </a: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prédite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Filtre RC CR - Passe-bande</a:t>
            </a:r>
            <a:endParaRPr sz="4000"/>
          </a:p>
        </p:txBody>
      </p:sp>
      <p:sp>
        <p:nvSpPr>
          <p:cNvPr id="465" name="Google Shape;465;p39"/>
          <p:cNvSpPr txBox="1"/>
          <p:nvPr>
            <p:ph idx="1" type="body"/>
          </p:nvPr>
        </p:nvSpPr>
        <p:spPr>
          <a:xfrm>
            <a:off x="438600" y="120000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fréquence de coupure basse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fréquence de coupure haute</a:t>
            </a:r>
            <a:endParaRPr sz="1800"/>
          </a:p>
        </p:txBody>
      </p:sp>
      <p:sp>
        <p:nvSpPr>
          <p:cNvPr id="466" name="Google Shape;466;p39"/>
          <p:cNvSpPr txBox="1"/>
          <p:nvPr/>
        </p:nvSpPr>
        <p:spPr>
          <a:xfrm>
            <a:off x="5937675" y="3050625"/>
            <a:ext cx="17535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Simulation du schématique avec LTspice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7" name="Google Shape;467;p39"/>
          <p:cNvSpPr/>
          <p:nvPr/>
        </p:nvSpPr>
        <p:spPr>
          <a:xfrm rot="5400000">
            <a:off x="6242650" y="2347275"/>
            <a:ext cx="708900" cy="821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28378" l="16355" r="17881" t="31685"/>
          <a:stretch/>
        </p:blipFill>
        <p:spPr>
          <a:xfrm>
            <a:off x="200725" y="2037500"/>
            <a:ext cx="5778400" cy="22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4">
            <a:alphaModFix/>
          </a:blip>
          <a:srcRect b="74963" l="8497" r="10961" t="12034"/>
          <a:stretch/>
        </p:blipFill>
        <p:spPr>
          <a:xfrm>
            <a:off x="200725" y="4307278"/>
            <a:ext cx="5889050" cy="69284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9"/>
          <p:cNvSpPr/>
          <p:nvPr/>
        </p:nvSpPr>
        <p:spPr>
          <a:xfrm rot="10800000">
            <a:off x="6186400" y="3817900"/>
            <a:ext cx="708900" cy="1105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9"/>
          <p:cNvSpPr/>
          <p:nvPr/>
        </p:nvSpPr>
        <p:spPr>
          <a:xfrm>
            <a:off x="0" y="0"/>
            <a:ext cx="2913900" cy="4026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RC CR - </a:t>
            </a:r>
            <a:r>
              <a:rPr lang="fr"/>
              <a:t>Passe-bande</a:t>
            </a:r>
            <a:endParaRPr/>
          </a:p>
        </p:txBody>
      </p:sp>
      <p:sp>
        <p:nvSpPr>
          <p:cNvPr id="472" name="Google Shape;472;p39"/>
          <p:cNvSpPr/>
          <p:nvPr/>
        </p:nvSpPr>
        <p:spPr>
          <a:xfrm>
            <a:off x="2760450" y="0"/>
            <a:ext cx="2741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Prédictions</a:t>
            </a:r>
            <a:endParaRPr/>
          </a:p>
        </p:txBody>
      </p:sp>
      <p:sp>
        <p:nvSpPr>
          <p:cNvPr id="473" name="Google Shape;473;p39"/>
          <p:cNvSpPr/>
          <p:nvPr/>
        </p:nvSpPr>
        <p:spPr>
          <a:xfrm>
            <a:off x="5348375" y="0"/>
            <a:ext cx="2741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 du modèle</a:t>
            </a:r>
            <a:endParaRPr/>
          </a:p>
        </p:txBody>
      </p:sp>
      <p:sp>
        <p:nvSpPr>
          <p:cNvPr id="474" name="Google Shape;474;p39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18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5" name="Google Shape;475;p39"/>
          <p:cNvSpPr/>
          <p:nvPr/>
        </p:nvSpPr>
        <p:spPr>
          <a:xfrm>
            <a:off x="4270000" y="1353650"/>
            <a:ext cx="1231800" cy="4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prédictions</a:t>
            </a:r>
            <a:endParaRPr/>
          </a:p>
        </p:txBody>
      </p:sp>
      <p:sp>
        <p:nvSpPr>
          <p:cNvPr id="476" name="Google Shape;476;p39"/>
          <p:cNvSpPr txBox="1"/>
          <p:nvPr/>
        </p:nvSpPr>
        <p:spPr>
          <a:xfrm>
            <a:off x="5501800" y="1124150"/>
            <a:ext cx="2949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Résistance R1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Résistance R2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Condensateur C1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Condensateur C2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88" y="1817125"/>
            <a:ext cx="2699407" cy="16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Prédictions</a:t>
            </a:r>
            <a:endParaRPr sz="4000"/>
          </a:p>
        </p:txBody>
      </p:sp>
      <p:sp>
        <p:nvSpPr>
          <p:cNvPr id="483" name="Google Shape;483;p40"/>
          <p:cNvSpPr txBox="1"/>
          <p:nvPr/>
        </p:nvSpPr>
        <p:spPr>
          <a:xfrm>
            <a:off x="1146425" y="1056150"/>
            <a:ext cx="5447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Séparation des données générées :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-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données 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d'apprentissage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-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données 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d'évaluation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 du modèle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84" name="Google Shape;4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150" y="1817124"/>
            <a:ext cx="2722275" cy="165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50" y="3463100"/>
            <a:ext cx="2722275" cy="1680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9150" y="3477025"/>
            <a:ext cx="2699400" cy="1645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0"/>
          <p:cNvSpPr txBox="1"/>
          <p:nvPr/>
        </p:nvSpPr>
        <p:spPr>
          <a:xfrm>
            <a:off x="5891425" y="1450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Score R1 : 11.96%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Score R2 : 8.21%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Score C1 : 32.13%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Score C2 : 38.01%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0" y="0"/>
            <a:ext cx="29139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RC CR - Passe-bande</a:t>
            </a:r>
            <a:endParaRPr/>
          </a:p>
        </p:txBody>
      </p:sp>
      <p:sp>
        <p:nvSpPr>
          <p:cNvPr id="489" name="Google Shape;489;p40"/>
          <p:cNvSpPr/>
          <p:nvPr/>
        </p:nvSpPr>
        <p:spPr>
          <a:xfrm>
            <a:off x="2760450" y="0"/>
            <a:ext cx="27414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Prédictions</a:t>
            </a:r>
            <a:endParaRPr/>
          </a:p>
        </p:txBody>
      </p:sp>
      <p:sp>
        <p:nvSpPr>
          <p:cNvPr id="490" name="Google Shape;490;p40"/>
          <p:cNvSpPr/>
          <p:nvPr/>
        </p:nvSpPr>
        <p:spPr>
          <a:xfrm>
            <a:off x="5348375" y="0"/>
            <a:ext cx="2741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 du modèle</a:t>
            </a:r>
            <a:endParaRPr/>
          </a:p>
        </p:txBody>
      </p:sp>
      <p:sp>
        <p:nvSpPr>
          <p:cNvPr id="491" name="Google Shape;491;p40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19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Objectifs </a:t>
            </a:r>
            <a:r>
              <a:rPr lang="fr" sz="4000"/>
              <a:t>principaux</a:t>
            </a:r>
            <a:endParaRPr sz="4000"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72000" y="1473150"/>
            <a:ext cx="7624800" cy="360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Microsoft YaHei"/>
              <a:buChar char="•"/>
            </a:pPr>
            <a:r>
              <a:rPr lang="fr"/>
              <a:t>Explorer les opportunités </a:t>
            </a:r>
            <a:r>
              <a:rPr lang="fr"/>
              <a:t>d'utiliser</a:t>
            </a:r>
            <a:r>
              <a:rPr lang="fr"/>
              <a:t> l</a:t>
            </a:r>
            <a:r>
              <a:rPr lang="fr"/>
              <a:t>'</a:t>
            </a:r>
            <a:r>
              <a:rPr lang="fr"/>
              <a:t>Intelligence Artificielle appliquée à </a:t>
            </a:r>
            <a:r>
              <a:rPr lang="fr"/>
              <a:t>l'électronique</a:t>
            </a:r>
            <a:r>
              <a:rPr lang="fr"/>
              <a:t> </a:t>
            </a:r>
            <a:r>
              <a:rPr lang="fr"/>
              <a:t>sécuritaire.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Microsoft YaHei"/>
              <a:buChar char="•"/>
            </a:pPr>
            <a:r>
              <a:rPr lang="fr"/>
              <a:t>Démontrer l'efficacité du Machine Learning pour la résolution de problème en électronique.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Microsoft YaHei"/>
              <a:buChar char="•"/>
            </a:pPr>
            <a:r>
              <a:rPr lang="fr"/>
              <a:t>Automatiser la conception d'un circuit électronique.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0" y="0"/>
            <a:ext cx="16152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ARCYS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1476075" y="0"/>
            <a:ext cx="23484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principaux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3688950" y="0"/>
            <a:ext cx="2675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Sous-objectifs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6220475" y="0"/>
            <a:ext cx="2032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logiciels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1997975"/>
            <a:ext cx="3854575" cy="2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575" y="1970925"/>
            <a:ext cx="4034026" cy="25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000"/>
              <a:t>Evaluation du modèle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 txBox="1"/>
          <p:nvPr/>
        </p:nvSpPr>
        <p:spPr>
          <a:xfrm>
            <a:off x="185950" y="4487075"/>
            <a:ext cx="33303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Score basse fréquence 63.2%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4130125" y="4487675"/>
            <a:ext cx="3330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Score haute fréquence 3.57%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1097950" y="1010050"/>
            <a:ext cx="71043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LTspice → calcul de la fréquence de coupure théorique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Comparaison fréquence prédites / théorique : taux de prédiction insuffisant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2" name="Google Shape;502;p41"/>
          <p:cNvSpPr/>
          <p:nvPr/>
        </p:nvSpPr>
        <p:spPr>
          <a:xfrm>
            <a:off x="0" y="0"/>
            <a:ext cx="29139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RC CR - Passe-bande</a:t>
            </a:r>
            <a:endParaRPr/>
          </a:p>
        </p:txBody>
      </p:sp>
      <p:sp>
        <p:nvSpPr>
          <p:cNvPr id="503" name="Google Shape;503;p41"/>
          <p:cNvSpPr/>
          <p:nvPr/>
        </p:nvSpPr>
        <p:spPr>
          <a:xfrm>
            <a:off x="2760450" y="0"/>
            <a:ext cx="2741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Prédictions</a:t>
            </a:r>
            <a:endParaRPr/>
          </a:p>
        </p:txBody>
      </p:sp>
      <p:sp>
        <p:nvSpPr>
          <p:cNvPr id="504" name="Google Shape;504;p41"/>
          <p:cNvSpPr/>
          <p:nvPr/>
        </p:nvSpPr>
        <p:spPr>
          <a:xfrm>
            <a:off x="5348375" y="0"/>
            <a:ext cx="27414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 du modèle</a:t>
            </a:r>
            <a:endParaRPr/>
          </a:p>
        </p:txBody>
      </p:sp>
      <p:sp>
        <p:nvSpPr>
          <p:cNvPr id="505" name="Google Shape;505;p41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>
            <p:ph type="ctrTitle"/>
          </p:nvPr>
        </p:nvSpPr>
        <p:spPr>
          <a:xfrm>
            <a:off x="2906825" y="1671900"/>
            <a:ext cx="6206700" cy="1799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Prédiction des valeurs de composants - Algorithme génétique</a:t>
            </a:r>
            <a:endParaRPr sz="4800"/>
          </a:p>
        </p:txBody>
      </p:sp>
      <p:sp>
        <p:nvSpPr>
          <p:cNvPr id="511" name="Google Shape;511;p42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21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8375"/>
            <a:ext cx="5042875" cy="38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3"/>
          <p:cNvSpPr txBox="1"/>
          <p:nvPr/>
        </p:nvSpPr>
        <p:spPr>
          <a:xfrm>
            <a:off x="4904550" y="1248375"/>
            <a:ext cx="3076500" cy="3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Population : ensemble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d'individus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Individu : ensemble de gènes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Gène : valeur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d'un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 composant du circuit RC CR (R1, R2, C1, C2)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Génération : itération  de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l'algorithme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8" name="Google Shape;518;p43"/>
          <p:cNvSpPr txBox="1"/>
          <p:nvPr>
            <p:ph type="title"/>
          </p:nvPr>
        </p:nvSpPr>
        <p:spPr>
          <a:xfrm>
            <a:off x="577950" y="400675"/>
            <a:ext cx="79590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Implémentation</a:t>
            </a:r>
            <a:r>
              <a:rPr lang="fr" sz="2600"/>
              <a:t> </a:t>
            </a:r>
            <a:r>
              <a:rPr lang="fr" sz="2600"/>
              <a:t>d'un</a:t>
            </a:r>
            <a:r>
              <a:rPr lang="fr" sz="2600"/>
              <a:t> Algorithme Génétique</a:t>
            </a:r>
            <a:endParaRPr sz="2600"/>
          </a:p>
        </p:txBody>
      </p:sp>
      <p:sp>
        <p:nvSpPr>
          <p:cNvPr id="519" name="Google Shape;519;p43"/>
          <p:cNvSpPr/>
          <p:nvPr/>
        </p:nvSpPr>
        <p:spPr>
          <a:xfrm>
            <a:off x="0" y="0"/>
            <a:ext cx="4504800" cy="4026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d’un Algorithme Génétique</a:t>
            </a: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4389875" y="0"/>
            <a:ext cx="3872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obtenus</a:t>
            </a:r>
            <a:endParaRPr/>
          </a:p>
        </p:txBody>
      </p:sp>
      <p:sp>
        <p:nvSpPr>
          <p:cNvPr id="521" name="Google Shape;521;p43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22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Résultats obtenus</a:t>
            </a:r>
            <a:endParaRPr sz="4000"/>
          </a:p>
        </p:txBody>
      </p:sp>
      <p:sp>
        <p:nvSpPr>
          <p:cNvPr id="527" name="Google Shape;527;p44"/>
          <p:cNvSpPr txBox="1"/>
          <p:nvPr/>
        </p:nvSpPr>
        <p:spPr>
          <a:xfrm>
            <a:off x="117575" y="2182500"/>
            <a:ext cx="27600" cy="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8" name="Google Shape;528;p44"/>
          <p:cNvSpPr txBox="1"/>
          <p:nvPr/>
        </p:nvSpPr>
        <p:spPr>
          <a:xfrm>
            <a:off x="1270550" y="2866000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0" y="0"/>
            <a:ext cx="4504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Implémentation </a:t>
            </a:r>
            <a:r>
              <a:rPr lang="fr"/>
              <a:t>d’un Algorithme Génétique</a:t>
            </a: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4389875" y="0"/>
            <a:ext cx="38724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obtenus</a:t>
            </a:r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23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32" name="Google Shape;5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50" y="1201400"/>
            <a:ext cx="5052100" cy="39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4"/>
          <p:cNvSpPr txBox="1"/>
          <p:nvPr/>
        </p:nvSpPr>
        <p:spPr>
          <a:xfrm>
            <a:off x="5580575" y="1424125"/>
            <a:ext cx="26817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Prédiction des valeurs R1, R2, C1, C2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Paramètres entrées :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f1 = 100 Hz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f2 = 1300 Hz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/>
          <p:nvPr>
            <p:ph type="ctrTitle"/>
          </p:nvPr>
        </p:nvSpPr>
        <p:spPr>
          <a:xfrm>
            <a:off x="2768700" y="1936650"/>
            <a:ext cx="6375300" cy="127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Détection d'anomalies - Algorithme génétique</a:t>
            </a:r>
            <a:endParaRPr sz="4000"/>
          </a:p>
        </p:txBody>
      </p:sp>
      <p:sp>
        <p:nvSpPr>
          <p:cNvPr id="539" name="Google Shape;539;p45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24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/>
          <p:nvPr>
            <p:ph type="title"/>
          </p:nvPr>
        </p:nvSpPr>
        <p:spPr>
          <a:xfrm>
            <a:off x="1097950" y="393750"/>
            <a:ext cx="72384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Circuit à analyser</a:t>
            </a:r>
            <a:endParaRPr sz="4000"/>
          </a:p>
        </p:txBody>
      </p:sp>
      <p:pic>
        <p:nvPicPr>
          <p:cNvPr id="545" name="Google Shape;545;p46"/>
          <p:cNvPicPr preferRelativeResize="0"/>
          <p:nvPr/>
        </p:nvPicPr>
        <p:blipFill rotWithShape="1">
          <a:blip r:embed="rId3">
            <a:alphaModFix/>
          </a:blip>
          <a:srcRect b="0" l="0" r="487" t="0"/>
          <a:stretch/>
        </p:blipFill>
        <p:spPr>
          <a:xfrm>
            <a:off x="366575" y="2086450"/>
            <a:ext cx="6018050" cy="30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6"/>
          <p:cNvSpPr txBox="1"/>
          <p:nvPr/>
        </p:nvSpPr>
        <p:spPr>
          <a:xfrm>
            <a:off x="62650" y="1166075"/>
            <a:ext cx="8423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Mesure </a:t>
            </a: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du courant de la résistance </a:t>
            </a:r>
            <a:r>
              <a:rPr b="1" i="1"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CHG</a:t>
            </a: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→ Simulation du circuit (LTspice)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Circuit défaillant (avec anomalies) → intensité de référence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Circuit test → intensité mesurée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Reproduction d'anomalies sur le circuit original → circuit défaillant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7" name="Google Shape;547;p46"/>
          <p:cNvSpPr/>
          <p:nvPr/>
        </p:nvSpPr>
        <p:spPr>
          <a:xfrm>
            <a:off x="0" y="0"/>
            <a:ext cx="1773300" cy="4026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Circuit à analyser</a:t>
            </a: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1620000" y="0"/>
            <a:ext cx="2884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d’un individu</a:t>
            </a:r>
            <a:endParaRPr/>
          </a:p>
        </p:txBody>
      </p:sp>
      <p:sp>
        <p:nvSpPr>
          <p:cNvPr id="549" name="Google Shape;549;p46"/>
          <p:cNvSpPr/>
          <p:nvPr/>
        </p:nvSpPr>
        <p:spPr>
          <a:xfrm>
            <a:off x="4351375" y="0"/>
            <a:ext cx="1917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Implémentation</a:t>
            </a:r>
            <a:endParaRPr/>
          </a:p>
        </p:txBody>
      </p:sp>
      <p:sp>
        <p:nvSpPr>
          <p:cNvPr id="550" name="Google Shape;550;p46"/>
          <p:cNvSpPr/>
          <p:nvPr/>
        </p:nvSpPr>
        <p:spPr>
          <a:xfrm>
            <a:off x="6124750" y="0"/>
            <a:ext cx="20799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obtenus</a:t>
            </a:r>
            <a:endParaRPr/>
          </a:p>
        </p:txBody>
      </p:sp>
      <p:sp>
        <p:nvSpPr>
          <p:cNvPr id="551" name="Google Shape;551;p46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25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/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Représentation </a:t>
            </a:r>
            <a:r>
              <a:rPr lang="fr" sz="3600"/>
              <a:t>d'un</a:t>
            </a:r>
            <a:r>
              <a:rPr lang="fr" sz="3600"/>
              <a:t> individu</a:t>
            </a:r>
            <a:endParaRPr sz="3600"/>
          </a:p>
        </p:txBody>
      </p:sp>
      <p:pic>
        <p:nvPicPr>
          <p:cNvPr id="557" name="Google Shape;557;p47"/>
          <p:cNvPicPr preferRelativeResize="0"/>
          <p:nvPr/>
        </p:nvPicPr>
        <p:blipFill rotWithShape="1">
          <a:blip r:embed="rId3">
            <a:alphaModFix/>
          </a:blip>
          <a:srcRect b="0" l="0" r="487" t="0"/>
          <a:stretch/>
        </p:blipFill>
        <p:spPr>
          <a:xfrm>
            <a:off x="0" y="2308650"/>
            <a:ext cx="5920599" cy="28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7"/>
          <p:cNvSpPr txBox="1"/>
          <p:nvPr/>
        </p:nvSpPr>
        <p:spPr>
          <a:xfrm>
            <a:off x="0" y="1300925"/>
            <a:ext cx="49869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Individu : circuit électronique / fichier netlist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Gène : 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caractéristique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d'un composant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-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valeur 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du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 composant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-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connexion des broches du composant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9" name="Google Shape;559;p47"/>
          <p:cNvSpPr/>
          <p:nvPr/>
        </p:nvSpPr>
        <p:spPr>
          <a:xfrm>
            <a:off x="0" y="0"/>
            <a:ext cx="17733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Circuit à analyser</a:t>
            </a:r>
            <a:endParaRPr/>
          </a:p>
        </p:txBody>
      </p:sp>
      <p:sp>
        <p:nvSpPr>
          <p:cNvPr id="560" name="Google Shape;560;p47"/>
          <p:cNvSpPr/>
          <p:nvPr/>
        </p:nvSpPr>
        <p:spPr>
          <a:xfrm>
            <a:off x="1620000" y="0"/>
            <a:ext cx="2884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d’un individu</a:t>
            </a:r>
            <a:endParaRPr/>
          </a:p>
        </p:txBody>
      </p:sp>
      <p:sp>
        <p:nvSpPr>
          <p:cNvPr id="561" name="Google Shape;561;p47"/>
          <p:cNvSpPr/>
          <p:nvPr/>
        </p:nvSpPr>
        <p:spPr>
          <a:xfrm>
            <a:off x="4351375" y="0"/>
            <a:ext cx="1917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Implémentation</a:t>
            </a:r>
            <a:endParaRPr/>
          </a:p>
        </p:txBody>
      </p:sp>
      <p:sp>
        <p:nvSpPr>
          <p:cNvPr id="562" name="Google Shape;562;p47"/>
          <p:cNvSpPr/>
          <p:nvPr/>
        </p:nvSpPr>
        <p:spPr>
          <a:xfrm>
            <a:off x="6124750" y="0"/>
            <a:ext cx="20799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obtenus</a:t>
            </a:r>
            <a:endParaRPr/>
          </a:p>
        </p:txBody>
      </p:sp>
      <p:sp>
        <p:nvSpPr>
          <p:cNvPr id="563" name="Google Shape;563;p47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26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64" name="Google Shape;564;p47"/>
          <p:cNvPicPr preferRelativeResize="0"/>
          <p:nvPr/>
        </p:nvPicPr>
        <p:blipFill rotWithShape="1">
          <a:blip r:embed="rId4">
            <a:alphaModFix/>
          </a:blip>
          <a:srcRect b="0" l="13361" r="15907" t="0"/>
          <a:stretch/>
        </p:blipFill>
        <p:spPr>
          <a:xfrm>
            <a:off x="6510575" y="1464350"/>
            <a:ext cx="2633300" cy="36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7"/>
          <p:cNvSpPr/>
          <p:nvPr/>
        </p:nvSpPr>
        <p:spPr>
          <a:xfrm>
            <a:off x="4439100" y="1398575"/>
            <a:ext cx="1829700" cy="345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Implémentation</a:t>
            </a:r>
            <a:endParaRPr sz="4000"/>
          </a:p>
        </p:txBody>
      </p:sp>
      <p:pic>
        <p:nvPicPr>
          <p:cNvPr id="571" name="Google Shape;571;p48"/>
          <p:cNvPicPr preferRelativeResize="0"/>
          <p:nvPr/>
        </p:nvPicPr>
        <p:blipFill rotWithShape="1">
          <a:blip r:embed="rId3">
            <a:alphaModFix/>
          </a:blip>
          <a:srcRect b="4990" l="0" r="0" t="13337"/>
          <a:stretch/>
        </p:blipFill>
        <p:spPr>
          <a:xfrm>
            <a:off x="3234313" y="1268225"/>
            <a:ext cx="16668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525" y="3190103"/>
            <a:ext cx="15144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8"/>
          <p:cNvPicPr preferRelativeResize="0"/>
          <p:nvPr/>
        </p:nvPicPr>
        <p:blipFill rotWithShape="1">
          <a:blip r:embed="rId5">
            <a:alphaModFix/>
          </a:blip>
          <a:srcRect b="5461" l="0" r="0" t="5452"/>
          <a:stretch/>
        </p:blipFill>
        <p:spPr>
          <a:xfrm>
            <a:off x="381325" y="1226988"/>
            <a:ext cx="15049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8"/>
          <p:cNvPicPr preferRelativeResize="0"/>
          <p:nvPr/>
        </p:nvPicPr>
        <p:blipFill rotWithShape="1">
          <a:blip r:embed="rId5">
            <a:alphaModFix/>
          </a:blip>
          <a:srcRect b="5461" l="0" r="0" t="5452"/>
          <a:stretch/>
        </p:blipFill>
        <p:spPr>
          <a:xfrm>
            <a:off x="381325" y="3190088"/>
            <a:ext cx="15049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900" y="2657425"/>
            <a:ext cx="1947728" cy="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773" y="2636862"/>
            <a:ext cx="1808054" cy="4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6188" y="4533399"/>
            <a:ext cx="2072095" cy="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773" y="4590287"/>
            <a:ext cx="1808054" cy="4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8"/>
          <p:cNvSpPr/>
          <p:nvPr/>
        </p:nvSpPr>
        <p:spPr>
          <a:xfrm>
            <a:off x="1947150" y="1814300"/>
            <a:ext cx="1287300" cy="41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Court-circuit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0" name="Google Shape;580;p48"/>
          <p:cNvSpPr/>
          <p:nvPr/>
        </p:nvSpPr>
        <p:spPr>
          <a:xfrm>
            <a:off x="1947250" y="3756525"/>
            <a:ext cx="1363200" cy="41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Circuit ouvert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5262475" y="1268225"/>
            <a:ext cx="33831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Type </a:t>
            </a: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d'anomalie </a:t>
            </a: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: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dérive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d'un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 composant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court-circuit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circuit ouvert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2" name="Google Shape;582;p48"/>
          <p:cNvSpPr/>
          <p:nvPr/>
        </p:nvSpPr>
        <p:spPr>
          <a:xfrm>
            <a:off x="0" y="0"/>
            <a:ext cx="17733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Circuit à analyser</a:t>
            </a:r>
            <a:endParaRPr/>
          </a:p>
        </p:txBody>
      </p:sp>
      <p:sp>
        <p:nvSpPr>
          <p:cNvPr id="583" name="Google Shape;583;p48"/>
          <p:cNvSpPr/>
          <p:nvPr/>
        </p:nvSpPr>
        <p:spPr>
          <a:xfrm>
            <a:off x="1620000" y="0"/>
            <a:ext cx="2884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d’un individu</a:t>
            </a:r>
            <a:endParaRPr/>
          </a:p>
        </p:txBody>
      </p:sp>
      <p:sp>
        <p:nvSpPr>
          <p:cNvPr id="584" name="Google Shape;584;p48"/>
          <p:cNvSpPr/>
          <p:nvPr/>
        </p:nvSpPr>
        <p:spPr>
          <a:xfrm>
            <a:off x="4351375" y="0"/>
            <a:ext cx="19173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</a:t>
            </a:r>
            <a:endParaRPr/>
          </a:p>
        </p:txBody>
      </p:sp>
      <p:sp>
        <p:nvSpPr>
          <p:cNvPr id="585" name="Google Shape;585;p48"/>
          <p:cNvSpPr/>
          <p:nvPr/>
        </p:nvSpPr>
        <p:spPr>
          <a:xfrm>
            <a:off x="6124750" y="0"/>
            <a:ext cx="20799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obtenus</a:t>
            </a:r>
            <a:endParaRPr/>
          </a:p>
        </p:txBody>
      </p:sp>
      <p:sp>
        <p:nvSpPr>
          <p:cNvPr id="586" name="Google Shape;586;p48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27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/>
          <p:nvPr>
            <p:ph type="title"/>
          </p:nvPr>
        </p:nvSpPr>
        <p:spPr>
          <a:xfrm>
            <a:off x="0" y="606025"/>
            <a:ext cx="9093000" cy="53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Résultats obtenus</a:t>
            </a:r>
            <a:endParaRPr sz="4000"/>
          </a:p>
        </p:txBody>
      </p:sp>
      <p:sp>
        <p:nvSpPr>
          <p:cNvPr id="592" name="Google Shape;592;p49"/>
          <p:cNvSpPr/>
          <p:nvPr/>
        </p:nvSpPr>
        <p:spPr>
          <a:xfrm>
            <a:off x="0" y="0"/>
            <a:ext cx="17733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Circuit à analyser</a:t>
            </a:r>
            <a:endParaRPr/>
          </a:p>
        </p:txBody>
      </p:sp>
      <p:sp>
        <p:nvSpPr>
          <p:cNvPr id="593" name="Google Shape;593;p49"/>
          <p:cNvSpPr/>
          <p:nvPr/>
        </p:nvSpPr>
        <p:spPr>
          <a:xfrm>
            <a:off x="1620000" y="0"/>
            <a:ext cx="2884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d’un individu</a:t>
            </a:r>
            <a:endParaRPr/>
          </a:p>
        </p:txBody>
      </p:sp>
      <p:sp>
        <p:nvSpPr>
          <p:cNvPr id="594" name="Google Shape;594;p49"/>
          <p:cNvSpPr/>
          <p:nvPr/>
        </p:nvSpPr>
        <p:spPr>
          <a:xfrm>
            <a:off x="4351375" y="0"/>
            <a:ext cx="1917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Implémentation</a:t>
            </a:r>
            <a:endParaRPr/>
          </a:p>
        </p:txBody>
      </p:sp>
      <p:sp>
        <p:nvSpPr>
          <p:cNvPr id="595" name="Google Shape;595;p49"/>
          <p:cNvSpPr/>
          <p:nvPr/>
        </p:nvSpPr>
        <p:spPr>
          <a:xfrm>
            <a:off x="6124750" y="0"/>
            <a:ext cx="20799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obtenus</a:t>
            </a:r>
            <a:endParaRPr/>
          </a:p>
        </p:txBody>
      </p:sp>
      <p:sp>
        <p:nvSpPr>
          <p:cNvPr id="596" name="Google Shape;596;p49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28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7" name="Google Shape;597;p49"/>
          <p:cNvSpPr txBox="1"/>
          <p:nvPr/>
        </p:nvSpPr>
        <p:spPr>
          <a:xfrm>
            <a:off x="62650" y="1166075"/>
            <a:ext cx="8423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Meilleurs circuits solutions → intensité mesurée = intensité de référence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Plusieurs solutions équivalentes → accumulation de plusieurs anomalies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Détection de différents types </a:t>
            </a: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d'anomalies</a:t>
            </a: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pour un même circuit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98" name="Google Shape;598;p49"/>
          <p:cNvPicPr preferRelativeResize="0"/>
          <p:nvPr/>
        </p:nvPicPr>
        <p:blipFill rotWithShape="1">
          <a:blip r:embed="rId3">
            <a:alphaModFix/>
          </a:blip>
          <a:srcRect b="0" l="0" r="517" t="0"/>
          <a:stretch/>
        </p:blipFill>
        <p:spPr>
          <a:xfrm>
            <a:off x="0" y="1955625"/>
            <a:ext cx="6342575" cy="318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849" y="1955625"/>
            <a:ext cx="2676026" cy="31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9"/>
          <p:cNvSpPr/>
          <p:nvPr/>
        </p:nvSpPr>
        <p:spPr>
          <a:xfrm>
            <a:off x="5912850" y="2434650"/>
            <a:ext cx="555000" cy="27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0"/>
          <p:cNvSpPr txBox="1"/>
          <p:nvPr>
            <p:ph type="ctrTitle"/>
          </p:nvPr>
        </p:nvSpPr>
        <p:spPr>
          <a:xfrm>
            <a:off x="3206400" y="1574100"/>
            <a:ext cx="5937600" cy="199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Prédiction </a:t>
            </a:r>
            <a:r>
              <a:rPr lang="fr" sz="4000"/>
              <a:t>d'une</a:t>
            </a:r>
            <a:r>
              <a:rPr lang="fr" sz="4000"/>
              <a:t> thermistance - Machine Learning</a:t>
            </a:r>
            <a:endParaRPr sz="4000"/>
          </a:p>
        </p:txBody>
      </p:sp>
      <p:sp>
        <p:nvSpPr>
          <p:cNvPr id="606" name="Google Shape;606;p50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29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Sous-Objectifs</a:t>
            </a:r>
            <a:endParaRPr sz="4000"/>
          </a:p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72000" y="1473150"/>
            <a:ext cx="7662900" cy="360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Déterminer</a:t>
            </a:r>
            <a:r>
              <a:rPr lang="fr"/>
              <a:t> les valeurs de </a:t>
            </a:r>
            <a:r>
              <a:rPr lang="fr"/>
              <a:t>composant</a:t>
            </a:r>
            <a:r>
              <a:rPr lang="fr"/>
              <a:t> </a:t>
            </a:r>
            <a:r>
              <a:rPr lang="fr"/>
              <a:t>d'un</a:t>
            </a:r>
            <a:r>
              <a:rPr lang="fr"/>
              <a:t> circuit électronique selon des paramètres spécifiés.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Diagnostiquer et localiser les anomalies / défaillances dans un circuit électronique.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Déterminer des relations / fonctions de transferts entre des données.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0" y="0"/>
            <a:ext cx="16152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ARCYS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1476075" y="0"/>
            <a:ext cx="2348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principaux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3688950" y="0"/>
            <a:ext cx="26754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Sous-objectifs</a:t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6220475" y="0"/>
            <a:ext cx="2032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logiciels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Présentation du problème</a:t>
            </a:r>
            <a:endParaRPr/>
          </a:p>
        </p:txBody>
      </p:sp>
      <p:sp>
        <p:nvSpPr>
          <p:cNvPr id="612" name="Google Shape;612;p51"/>
          <p:cNvSpPr txBox="1"/>
          <p:nvPr/>
        </p:nvSpPr>
        <p:spPr>
          <a:xfrm>
            <a:off x="284850" y="1362050"/>
            <a:ext cx="65574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Prédire la résistance en fonction de la température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Set de données du constructeur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Formule pseudo-théorique déterminée 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fr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types de modèles entraînés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Comparaison des résultats </a:t>
            </a:r>
            <a:r>
              <a:rPr lang="fr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mesurés </a:t>
            </a: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 calculés / prédits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Implémentation </a:t>
            </a: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d'un</a:t>
            </a: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 modèle </a:t>
            </a: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sélectionné</a:t>
            </a: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 en FPGA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3" name="Google Shape;613;p51"/>
          <p:cNvPicPr preferRelativeResize="0"/>
          <p:nvPr/>
        </p:nvPicPr>
        <p:blipFill rotWithShape="1">
          <a:blip r:embed="rId3">
            <a:alphaModFix/>
          </a:blip>
          <a:srcRect b="68616" l="35354" r="0" t="0"/>
          <a:stretch/>
        </p:blipFill>
        <p:spPr>
          <a:xfrm>
            <a:off x="1186325" y="2323400"/>
            <a:ext cx="5030524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1"/>
          <p:cNvPicPr preferRelativeResize="0"/>
          <p:nvPr/>
        </p:nvPicPr>
        <p:blipFill rotWithShape="1">
          <a:blip r:embed="rId4">
            <a:alphaModFix/>
          </a:blip>
          <a:srcRect b="0" l="0" r="16742" t="44982"/>
          <a:stretch/>
        </p:blipFill>
        <p:spPr>
          <a:xfrm>
            <a:off x="1186325" y="2951224"/>
            <a:ext cx="5030524" cy="8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1"/>
          <p:cNvSpPr/>
          <p:nvPr/>
        </p:nvSpPr>
        <p:spPr>
          <a:xfrm>
            <a:off x="0" y="0"/>
            <a:ext cx="2703000" cy="4026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problème</a:t>
            </a:r>
            <a:endParaRPr/>
          </a:p>
        </p:txBody>
      </p:sp>
      <p:sp>
        <p:nvSpPr>
          <p:cNvPr id="616" name="Google Shape;616;p51"/>
          <p:cNvSpPr/>
          <p:nvPr/>
        </p:nvSpPr>
        <p:spPr>
          <a:xfrm>
            <a:off x="2550438" y="0"/>
            <a:ext cx="2884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Comparaison des modèles</a:t>
            </a:r>
            <a:endParaRPr/>
          </a:p>
        </p:txBody>
      </p:sp>
      <p:sp>
        <p:nvSpPr>
          <p:cNvPr id="617" name="Google Shape;617;p51"/>
          <p:cNvSpPr/>
          <p:nvPr/>
        </p:nvSpPr>
        <p:spPr>
          <a:xfrm>
            <a:off x="5281275" y="0"/>
            <a:ext cx="305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Comparaison des prédictions</a:t>
            </a:r>
            <a:endParaRPr/>
          </a:p>
        </p:txBody>
      </p:sp>
      <p:sp>
        <p:nvSpPr>
          <p:cNvPr id="618" name="Google Shape;618;p51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30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Comparaison des modèles</a:t>
            </a:r>
            <a:endParaRPr/>
          </a:p>
        </p:txBody>
      </p:sp>
      <p:graphicFrame>
        <p:nvGraphicFramePr>
          <p:cNvPr id="624" name="Google Shape;624;p52"/>
          <p:cNvGraphicFramePr/>
          <p:nvPr/>
        </p:nvGraphicFramePr>
        <p:xfrm>
          <a:off x="290125" y="1608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{AEAA0B2B-1631-43D0-B692-B2C3FF2CD037}</a:tableStyleId>
              </a:tblPr>
              <a:tblGrid>
                <a:gridCol w="2360075"/>
                <a:gridCol w="2360075"/>
                <a:gridCol w="2360075"/>
              </a:tblGrid>
              <a:tr h="38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Modèle 1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Modèle 2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43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Nombre de neurones sur la couche cachée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30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10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43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Fonction </a:t>
                      </a: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d'activation</a:t>
                      </a: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 utilisée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ReLU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Tanh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28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Optimiseur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Adam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Adam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28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Score de prédiction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99,9963%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99,9944%</a:t>
                      </a:r>
                      <a:endParaRPr b="1">
                        <a:solidFill>
                          <a:srgbClr val="FFFFFF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pic>
        <p:nvPicPr>
          <p:cNvPr id="625" name="Google Shape;625;p52"/>
          <p:cNvPicPr preferRelativeResize="0"/>
          <p:nvPr/>
        </p:nvPicPr>
        <p:blipFill rotWithShape="1">
          <a:blip r:embed="rId3">
            <a:alphaModFix/>
          </a:blip>
          <a:srcRect b="33400" l="55165" r="3645" t="35727"/>
          <a:stretch/>
        </p:blipFill>
        <p:spPr>
          <a:xfrm>
            <a:off x="4860648" y="4136351"/>
            <a:ext cx="1388976" cy="10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50" y="4462351"/>
            <a:ext cx="4722575" cy="6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2"/>
          <p:cNvSpPr txBox="1"/>
          <p:nvPr/>
        </p:nvSpPr>
        <p:spPr>
          <a:xfrm>
            <a:off x="1470775" y="1155975"/>
            <a:ext cx="5564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2 modèles </a:t>
            </a: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différents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équivalents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8" name="Google Shape;628;p52"/>
          <p:cNvSpPr/>
          <p:nvPr/>
        </p:nvSpPr>
        <p:spPr>
          <a:xfrm>
            <a:off x="0" y="0"/>
            <a:ext cx="27030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problème</a:t>
            </a:r>
            <a:endParaRPr/>
          </a:p>
        </p:txBody>
      </p:sp>
      <p:sp>
        <p:nvSpPr>
          <p:cNvPr id="629" name="Google Shape;629;p52"/>
          <p:cNvSpPr/>
          <p:nvPr/>
        </p:nvSpPr>
        <p:spPr>
          <a:xfrm>
            <a:off x="2550438" y="0"/>
            <a:ext cx="28848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Comparaison des modèles</a:t>
            </a:r>
            <a:endParaRPr/>
          </a:p>
        </p:txBody>
      </p:sp>
      <p:sp>
        <p:nvSpPr>
          <p:cNvPr id="630" name="Google Shape;630;p52"/>
          <p:cNvSpPr/>
          <p:nvPr/>
        </p:nvSpPr>
        <p:spPr>
          <a:xfrm>
            <a:off x="5281275" y="0"/>
            <a:ext cx="305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Comparaison des prédictions</a:t>
            </a:r>
            <a:endParaRPr/>
          </a:p>
        </p:txBody>
      </p:sp>
      <p:sp>
        <p:nvSpPr>
          <p:cNvPr id="631" name="Google Shape;631;p52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31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"/>
          <p:cNvSpPr txBox="1"/>
          <p:nvPr>
            <p:ph type="title"/>
          </p:nvPr>
        </p:nvSpPr>
        <p:spPr>
          <a:xfrm>
            <a:off x="1028925" y="393750"/>
            <a:ext cx="73803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Comparaisons des prédictions</a:t>
            </a:r>
            <a:endParaRPr sz="3600"/>
          </a:p>
        </p:txBody>
      </p:sp>
      <p:pic>
        <p:nvPicPr>
          <p:cNvPr id="637" name="Google Shape;637;p53"/>
          <p:cNvPicPr preferRelativeResize="0"/>
          <p:nvPr/>
        </p:nvPicPr>
        <p:blipFill rotWithShape="1">
          <a:blip r:embed="rId3">
            <a:alphaModFix/>
          </a:blip>
          <a:srcRect b="2136" l="0" r="8466" t="6555"/>
          <a:stretch/>
        </p:blipFill>
        <p:spPr>
          <a:xfrm>
            <a:off x="187300" y="1657725"/>
            <a:ext cx="5591025" cy="3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3"/>
          <p:cNvSpPr txBox="1"/>
          <p:nvPr/>
        </p:nvSpPr>
        <p:spPr>
          <a:xfrm>
            <a:off x="359225" y="1274400"/>
            <a:ext cx="7808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Prédictions des modèles +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précis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que la formule théorique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9" name="Google Shape;639;p53"/>
          <p:cNvSpPr txBox="1"/>
          <p:nvPr/>
        </p:nvSpPr>
        <p:spPr>
          <a:xfrm>
            <a:off x="5827125" y="1793350"/>
            <a:ext cx="25821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Score de prédiction formule théorique : </a:t>
            </a:r>
            <a:r>
              <a:rPr b="1"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83,3883%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0" name="Google Shape;640;p53"/>
          <p:cNvSpPr/>
          <p:nvPr/>
        </p:nvSpPr>
        <p:spPr>
          <a:xfrm>
            <a:off x="0" y="0"/>
            <a:ext cx="27030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problème</a:t>
            </a:r>
            <a:endParaRPr/>
          </a:p>
        </p:txBody>
      </p:sp>
      <p:sp>
        <p:nvSpPr>
          <p:cNvPr id="641" name="Google Shape;641;p53"/>
          <p:cNvSpPr/>
          <p:nvPr/>
        </p:nvSpPr>
        <p:spPr>
          <a:xfrm>
            <a:off x="2550438" y="0"/>
            <a:ext cx="2884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Comparaison des modèles</a:t>
            </a:r>
            <a:endParaRPr/>
          </a:p>
        </p:txBody>
      </p:sp>
      <p:sp>
        <p:nvSpPr>
          <p:cNvPr id="642" name="Google Shape;642;p53"/>
          <p:cNvSpPr/>
          <p:nvPr/>
        </p:nvSpPr>
        <p:spPr>
          <a:xfrm>
            <a:off x="5281275" y="0"/>
            <a:ext cx="30552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Comparaison des prédictions</a:t>
            </a:r>
            <a:endParaRPr/>
          </a:p>
        </p:txBody>
      </p:sp>
      <p:sp>
        <p:nvSpPr>
          <p:cNvPr id="643" name="Google Shape;643;p53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32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4"/>
          <p:cNvSpPr txBox="1"/>
          <p:nvPr>
            <p:ph type="ctrTitle"/>
          </p:nvPr>
        </p:nvSpPr>
        <p:spPr>
          <a:xfrm>
            <a:off x="3479275" y="1617000"/>
            <a:ext cx="5559300" cy="190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Détection</a:t>
            </a:r>
            <a:r>
              <a:rPr lang="fr" sz="4000"/>
              <a:t> de H2 en conditions post-accidentelles</a:t>
            </a:r>
            <a:endParaRPr sz="4000"/>
          </a:p>
        </p:txBody>
      </p:sp>
      <p:sp>
        <p:nvSpPr>
          <p:cNvPr id="649" name="Google Shape;649;p54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33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Présentation du sujet</a:t>
            </a:r>
            <a:endParaRPr sz="4000"/>
          </a:p>
        </p:txBody>
      </p:sp>
      <p:pic>
        <p:nvPicPr>
          <p:cNvPr id="655" name="Google Shape;655;p55"/>
          <p:cNvPicPr preferRelativeResize="0"/>
          <p:nvPr/>
        </p:nvPicPr>
        <p:blipFill rotWithShape="1">
          <a:blip r:embed="rId3">
            <a:alphaModFix/>
          </a:blip>
          <a:srcRect b="9427" l="2480" r="15920" t="1461"/>
          <a:stretch/>
        </p:blipFill>
        <p:spPr>
          <a:xfrm>
            <a:off x="2993950" y="1592700"/>
            <a:ext cx="6150076" cy="35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5"/>
          <p:cNvSpPr txBox="1"/>
          <p:nvPr>
            <p:ph idx="1" type="body"/>
          </p:nvPr>
        </p:nvSpPr>
        <p:spPr>
          <a:xfrm>
            <a:off x="-26775" y="1261050"/>
            <a:ext cx="6287400" cy="469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Projet R&amp;D  / collaboration avec </a:t>
            </a:r>
            <a:r>
              <a:rPr lang="fr" sz="1400"/>
              <a:t>l'ICGM</a:t>
            </a:r>
            <a:r>
              <a:rPr lang="fr" sz="1400"/>
              <a:t> et le CNRS de Montpellier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7" name="Google Shape;657;p55"/>
          <p:cNvSpPr/>
          <p:nvPr/>
        </p:nvSpPr>
        <p:spPr>
          <a:xfrm>
            <a:off x="0" y="0"/>
            <a:ext cx="4102500" cy="4026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sujet</a:t>
            </a:r>
            <a:endParaRPr/>
          </a:p>
        </p:txBody>
      </p:sp>
      <p:sp>
        <p:nvSpPr>
          <p:cNvPr id="658" name="Google Shape;658;p55"/>
          <p:cNvSpPr/>
          <p:nvPr/>
        </p:nvSpPr>
        <p:spPr>
          <a:xfrm>
            <a:off x="3964525" y="0"/>
            <a:ext cx="43167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Développement logiciel</a:t>
            </a:r>
            <a:endParaRPr/>
          </a:p>
        </p:txBody>
      </p:sp>
      <p:sp>
        <p:nvSpPr>
          <p:cNvPr id="659" name="Google Shape;659;p55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34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0" name="Google Shape;660;p55"/>
          <p:cNvSpPr txBox="1"/>
          <p:nvPr>
            <p:ph idx="1" type="body"/>
          </p:nvPr>
        </p:nvSpPr>
        <p:spPr>
          <a:xfrm>
            <a:off x="0" y="1924050"/>
            <a:ext cx="2994000" cy="278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icrosoft YaHei"/>
              <a:buChar char="•"/>
            </a:pPr>
            <a:r>
              <a:rPr lang="fr" sz="1400"/>
              <a:t>Reproduire</a:t>
            </a:r>
            <a:r>
              <a:rPr lang="fr" sz="1400"/>
              <a:t> le comportement d'un capteur Palladium</a:t>
            </a:r>
            <a:endParaRPr sz="1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icrosoft YaHei"/>
              <a:buChar char="•"/>
            </a:pPr>
            <a:r>
              <a:rPr lang="fr" sz="1400"/>
              <a:t>Déterminer les types de capteurs les + adaptés pour les mesures en H2</a:t>
            </a:r>
            <a:endParaRPr sz="1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icrosoft YaHei"/>
              <a:buChar char="•"/>
            </a:pPr>
            <a:r>
              <a:rPr lang="fr" sz="1400"/>
              <a:t>Générer et constituer les données à partir des capteurs déterminés</a:t>
            </a:r>
            <a:endParaRPr sz="1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Développement </a:t>
            </a:r>
            <a:r>
              <a:rPr lang="fr" sz="4000"/>
              <a:t>logiciel</a:t>
            </a:r>
            <a:endParaRPr sz="4000"/>
          </a:p>
        </p:txBody>
      </p:sp>
      <p:sp>
        <p:nvSpPr>
          <p:cNvPr id="666" name="Google Shape;666;p56"/>
          <p:cNvSpPr txBox="1"/>
          <p:nvPr>
            <p:ph idx="1" type="body"/>
          </p:nvPr>
        </p:nvSpPr>
        <p:spPr>
          <a:xfrm>
            <a:off x="1019700" y="1099925"/>
            <a:ext cx="8019000" cy="42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fr" sz="1800"/>
              <a:t>Pack outils → Aide pour </a:t>
            </a:r>
            <a:r>
              <a:rPr lang="fr" sz="1800"/>
              <a:t>l'analyse</a:t>
            </a:r>
            <a:r>
              <a:rPr lang="fr" sz="1800"/>
              <a:t> des données relevées</a:t>
            </a:r>
            <a:endParaRPr sz="1800"/>
          </a:p>
        </p:txBody>
      </p:sp>
      <p:pic>
        <p:nvPicPr>
          <p:cNvPr id="667" name="Google Shape;667;p56"/>
          <p:cNvPicPr preferRelativeResize="0"/>
          <p:nvPr/>
        </p:nvPicPr>
        <p:blipFill rotWithShape="1">
          <a:blip r:embed="rId3">
            <a:alphaModFix/>
          </a:blip>
          <a:srcRect b="2351" l="0" r="0" t="5414"/>
          <a:stretch/>
        </p:blipFill>
        <p:spPr>
          <a:xfrm>
            <a:off x="596525" y="1525925"/>
            <a:ext cx="6002226" cy="361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6"/>
          <p:cNvSpPr/>
          <p:nvPr/>
        </p:nvSpPr>
        <p:spPr>
          <a:xfrm>
            <a:off x="0" y="0"/>
            <a:ext cx="41025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sujet</a:t>
            </a:r>
            <a:endParaRPr/>
          </a:p>
        </p:txBody>
      </p:sp>
      <p:sp>
        <p:nvSpPr>
          <p:cNvPr id="669" name="Google Shape;669;p56"/>
          <p:cNvSpPr/>
          <p:nvPr/>
        </p:nvSpPr>
        <p:spPr>
          <a:xfrm>
            <a:off x="3964525" y="0"/>
            <a:ext cx="43167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Développement logiciel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35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7"/>
          <p:cNvSpPr txBox="1"/>
          <p:nvPr>
            <p:ph type="ctrTitle"/>
          </p:nvPr>
        </p:nvSpPr>
        <p:spPr>
          <a:xfrm>
            <a:off x="2023800" y="2307450"/>
            <a:ext cx="7120200" cy="528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Conclusion</a:t>
            </a:r>
            <a:endParaRPr sz="4000"/>
          </a:p>
        </p:txBody>
      </p:sp>
      <p:sp>
        <p:nvSpPr>
          <p:cNvPr id="676" name="Google Shape;676;p57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36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000"/>
              <a:t>Conclusion</a:t>
            </a:r>
            <a:endParaRPr/>
          </a:p>
        </p:txBody>
      </p:sp>
      <p:sp>
        <p:nvSpPr>
          <p:cNvPr id="682" name="Google Shape;682;p58"/>
          <p:cNvSpPr txBox="1"/>
          <p:nvPr>
            <p:ph idx="1" type="body"/>
          </p:nvPr>
        </p:nvSpPr>
        <p:spPr>
          <a:xfrm>
            <a:off x="108950" y="1220900"/>
            <a:ext cx="8047800" cy="383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Premier apprenti en IA chez ARCYS :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Avantage : conception des projets </a:t>
            </a:r>
            <a:r>
              <a:rPr i="1" lang="fr" sz="1400"/>
              <a:t>from scratch</a:t>
            </a:r>
            <a:endParaRPr i="1"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Inconvénient : Autonomie 	/ Auto documentation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Expériences professionnelles &amp; Vie de l'entreprise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Acquisition de notions sur le domaine :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électronique 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physico-chimique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Approfondissement des connaissances théoriques et mise en pratique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Compréhension des subtilités du ML face aux difficultés rencontrées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Installation des outils nécessaire pour apprentissage supervisé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Découverte &amp; implémentation des Algorithmes Génétiques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Possibilité de coupler le ML avec les AG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83" name="Google Shape;683;p58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37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9"/>
          <p:cNvSpPr txBox="1"/>
          <p:nvPr>
            <p:ph type="ctrTitle"/>
          </p:nvPr>
        </p:nvSpPr>
        <p:spPr>
          <a:xfrm>
            <a:off x="2742900" y="1238025"/>
            <a:ext cx="6401100" cy="83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Merci pour votre attention</a:t>
            </a:r>
            <a:endParaRPr sz="3400"/>
          </a:p>
        </p:txBody>
      </p:sp>
      <p:sp>
        <p:nvSpPr>
          <p:cNvPr id="689" name="Google Shape;689;p59"/>
          <p:cNvSpPr txBox="1"/>
          <p:nvPr>
            <p:ph idx="1" type="subTitle"/>
          </p:nvPr>
        </p:nvSpPr>
        <p:spPr>
          <a:xfrm>
            <a:off x="1690975" y="2069025"/>
            <a:ext cx="8153400" cy="51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/>
              <a:t>Présenté par MADRE Corentin</a:t>
            </a:r>
            <a:endParaRPr i="1" sz="18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90" name="Google Shape;690;p59"/>
          <p:cNvSpPr txBox="1"/>
          <p:nvPr>
            <p:ph type="ctrTitle"/>
          </p:nvPr>
        </p:nvSpPr>
        <p:spPr>
          <a:xfrm>
            <a:off x="2456750" y="2908775"/>
            <a:ext cx="7080900" cy="51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Université Paul Sabatier - Route de Narbonne, 31330 Toulouse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Arcys - 14 Place Marcel Dassault, 31700 Blagnac</a:t>
            </a:r>
            <a:endParaRPr sz="1400"/>
          </a:p>
        </p:txBody>
      </p:sp>
      <p:sp>
        <p:nvSpPr>
          <p:cNvPr id="691" name="Google Shape;691;p59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38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Outils logiciels</a:t>
            </a:r>
            <a:endParaRPr sz="4000"/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72000" y="1296200"/>
            <a:ext cx="9000000" cy="360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Nvidia CUDA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cuDNN Nvidia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TensorFlow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Keras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Scikit-learn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Anaconda &amp; Spyder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Python 3.5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SVN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LTspice</a:t>
            </a:r>
            <a:endParaRPr sz="2400"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13201" r="0" t="0"/>
          <a:stretch/>
        </p:blipFill>
        <p:spPr>
          <a:xfrm>
            <a:off x="4980527" y="2921625"/>
            <a:ext cx="535575" cy="6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100" y="2098524"/>
            <a:ext cx="913575" cy="7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8101" y="2400726"/>
            <a:ext cx="1597695" cy="4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5800" y="2100350"/>
            <a:ext cx="1404825" cy="75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5888" y="1307850"/>
            <a:ext cx="1404825" cy="79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1613" y="2956075"/>
            <a:ext cx="1096301" cy="5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5800" y="2956063"/>
            <a:ext cx="1404825" cy="70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01950" y="1296198"/>
            <a:ext cx="1243950" cy="75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91625" y="3649100"/>
            <a:ext cx="1096300" cy="10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0" y="0"/>
            <a:ext cx="16152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ARCYS</a:t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1476075" y="0"/>
            <a:ext cx="2348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 principaux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688950" y="0"/>
            <a:ext cx="2675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Sous-objectifs</a:t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6220475" y="0"/>
            <a:ext cx="20322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logiciels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Sommaire</a:t>
            </a:r>
            <a:endParaRPr/>
          </a:p>
        </p:txBody>
      </p: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0" y="1442950"/>
            <a:ext cx="8616900" cy="346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AutoNum type="arabicPeriod"/>
            </a:pPr>
            <a:r>
              <a:rPr b="1" lang="fr" sz="1950">
                <a:solidFill>
                  <a:srgbClr val="000000"/>
                </a:solidFill>
              </a:rPr>
              <a:t>Prédiction des valeurs de composants - Machine Learning</a:t>
            </a:r>
            <a:endParaRPr b="1" sz="1950">
              <a:solidFill>
                <a:srgbClr val="000000"/>
              </a:solidFill>
            </a:endParaRPr>
          </a:p>
          <a:p>
            <a:pPr indent="-3524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b="1" lang="fr" sz="1950"/>
              <a:t>Filtre CR - Passe-haut</a:t>
            </a:r>
            <a:endParaRPr b="1" sz="1950"/>
          </a:p>
          <a:p>
            <a:pPr indent="-3524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50"/>
              <a:buChar char="•"/>
            </a:pPr>
            <a:r>
              <a:rPr b="1" lang="fr" sz="1950"/>
              <a:t>Filtre RC CR - Passe-bande</a:t>
            </a:r>
            <a:endParaRPr b="1" sz="1950">
              <a:solidFill>
                <a:srgbClr val="000000"/>
              </a:solidFill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AutoNum type="arabicPeriod"/>
            </a:pPr>
            <a:r>
              <a:rPr b="1" lang="fr" sz="1950">
                <a:solidFill>
                  <a:srgbClr val="000000"/>
                </a:solidFill>
              </a:rPr>
              <a:t>Prédiction des valeurs de composants - Algorithme génétique</a:t>
            </a:r>
            <a:endParaRPr b="1" sz="1950">
              <a:solidFill>
                <a:srgbClr val="000000"/>
              </a:solidFill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AutoNum type="arabicPeriod"/>
            </a:pPr>
            <a:r>
              <a:rPr b="1" lang="fr" sz="1950">
                <a:solidFill>
                  <a:srgbClr val="000000"/>
                </a:solidFill>
              </a:rPr>
              <a:t>Détection d'anomalies - Algorithme génétique</a:t>
            </a:r>
            <a:endParaRPr b="1" sz="1950">
              <a:solidFill>
                <a:srgbClr val="000000"/>
              </a:solidFill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AutoNum type="arabicPeriod"/>
            </a:pPr>
            <a:r>
              <a:rPr b="1" lang="fr" sz="1950">
                <a:solidFill>
                  <a:srgbClr val="000000"/>
                </a:solidFill>
              </a:rPr>
              <a:t>Prédiction d'une thermistance - Machine Learning</a:t>
            </a:r>
            <a:endParaRPr b="1" sz="1950">
              <a:solidFill>
                <a:srgbClr val="000000"/>
              </a:solidFill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AutoNum type="arabicPeriod"/>
            </a:pPr>
            <a:r>
              <a:rPr b="1" lang="fr" sz="1950">
                <a:solidFill>
                  <a:srgbClr val="000000"/>
                </a:solidFill>
              </a:rPr>
              <a:t>Détection de H2 en conditions post-accidentelles</a:t>
            </a:r>
            <a:endParaRPr b="1" sz="19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ctrTitle"/>
          </p:nvPr>
        </p:nvSpPr>
        <p:spPr>
          <a:xfrm>
            <a:off x="3159900" y="1669950"/>
            <a:ext cx="5984100" cy="18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Prédiction des valeurs de composants - Machine Learning</a:t>
            </a:r>
            <a:endParaRPr sz="4800"/>
          </a:p>
        </p:txBody>
      </p:sp>
      <p:sp>
        <p:nvSpPr>
          <p:cNvPr id="154" name="Google Shape;154;p18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Filtre CR - Passe-haut</a:t>
            </a:r>
            <a:endParaRPr sz="4000"/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 b="78641" l="8877" r="2352" t="11894"/>
          <a:stretch/>
        </p:blipFill>
        <p:spPr>
          <a:xfrm>
            <a:off x="332025" y="4326650"/>
            <a:ext cx="6636401" cy="5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577950" y="1222450"/>
            <a:ext cx="4400400" cy="70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/>
              <a:t>Paramètre spécifié :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fréquence de coupure 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50" y="1993900"/>
            <a:ext cx="4199050" cy="22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4888200" y="3057500"/>
            <a:ext cx="25974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Simulation du schématique avec LTspice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4" name="Google Shape;164;p19"/>
          <p:cNvSpPr/>
          <p:nvPr/>
        </p:nvSpPr>
        <p:spPr>
          <a:xfrm rot="5400000">
            <a:off x="5169050" y="2115950"/>
            <a:ext cx="708900" cy="127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5732925" y="3619100"/>
            <a:ext cx="460200" cy="73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5308025" y="1480300"/>
            <a:ext cx="2597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Résistance R1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Condensateur C1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3914850" y="1528750"/>
            <a:ext cx="1314300" cy="5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Prédictions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Génération des données</a:t>
            </a:r>
            <a:endParaRPr sz="4000"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45500" y="1262550"/>
            <a:ext cx="81108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fr" sz="1800"/>
              <a:t>Automatisation de la génération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sz="1800"/>
              <a:t>S</a:t>
            </a:r>
            <a:r>
              <a:rPr lang="fr" sz="1800"/>
              <a:t>imulateur </a:t>
            </a:r>
            <a:r>
              <a:rPr lang="fr" sz="1800"/>
              <a:t>LTspice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sz="1800"/>
              <a:t>C</a:t>
            </a:r>
            <a:r>
              <a:rPr lang="fr" sz="1800"/>
              <a:t>ommandes Batch + notions programmation parallèle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sz="1800"/>
              <a:t>Scripts Python manipulation des fichiers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800"/>
              <a:t>Étapes</a:t>
            </a:r>
            <a:r>
              <a:rPr b="1" lang="fr" sz="1800"/>
              <a:t> de </a:t>
            </a:r>
            <a:r>
              <a:rPr b="1" lang="fr" sz="1800"/>
              <a:t>génération</a:t>
            </a:r>
            <a:r>
              <a:rPr b="1" lang="fr" sz="1800"/>
              <a:t> des données :</a:t>
            </a:r>
            <a:endParaRPr b="1" sz="1800"/>
          </a:p>
          <a:p>
            <a:pPr indent="-342900" lvl="0" marL="9144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Simulation du circuit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Lecture du résultat : fréquence 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Lecture des valeurs de composants : R1 et C1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Ecriture des données dans un fichier </a:t>
            </a:r>
            <a:r>
              <a:rPr i="1" lang="fr" sz="1800"/>
              <a:t>.csv</a:t>
            </a:r>
            <a:endParaRPr i="1"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Changement aléatoire des valeurs de composants</a:t>
            </a:r>
            <a:endParaRPr sz="1800"/>
          </a:p>
        </p:txBody>
      </p:sp>
      <p:sp>
        <p:nvSpPr>
          <p:cNvPr id="181" name="Google Shape;181;p20"/>
          <p:cNvSpPr/>
          <p:nvPr/>
        </p:nvSpPr>
        <p:spPr>
          <a:xfrm>
            <a:off x="0" y="0"/>
            <a:ext cx="1207800" cy="40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 CR</a:t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1063925" y="0"/>
            <a:ext cx="1495200" cy="4026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2414150" y="0"/>
            <a:ext cx="13143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Filtrage</a:t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3583625" y="0"/>
            <a:ext cx="17244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&amp; Prétraitement</a:t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5166275" y="0"/>
            <a:ext cx="18498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&amp; Paramétrage</a:t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6879550" y="0"/>
            <a:ext cx="1495200" cy="402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8645575" y="0"/>
            <a:ext cx="49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9</a:t>
            </a:r>
            <a:endParaRPr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